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0C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0" y="0"/>
            <a:ext cx="12191695" cy="685800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822960" y="777240"/>
            <a:ext cx="548640" cy="548640"/>
          </a:xfrm>
          <a:prstGeom prst="round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58952"/>
            <a:ext cx="54864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>
                <a:solidFill>
                  <a:srgbClr val="F3F3F6"/>
                </a:solidFill>
                <a:latin typeface="Arial"/>
              </a:rPr>
              <a:t>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8760" y="786384"/>
            <a:ext cx="73152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>
                <a:solidFill>
                  <a:srgbClr val="F3F3F6"/>
                </a:solidFill>
                <a:latin typeface="Arial"/>
              </a:rPr>
              <a:t>Vela </a:t>
            </a:r>
            <a:r>
              <a:rPr sz="2200" b="1">
                <a:solidFill>
                  <a:srgbClr val="A5B4FC"/>
                </a:solidFill>
                <a:latin typeface="Arial"/>
              </a:rPr>
              <a:t>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1207008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9C9CAA"/>
                </a:solidFill>
                <a:latin typeface="Arial"/>
              </a:rPr>
              <a:t>ROAI Analytics  -  Emerge Digital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468880"/>
            <a:ext cx="105156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4600" b="1">
                <a:solidFill>
                  <a:srgbClr val="F3F3F6"/>
                </a:solidFill>
                <a:latin typeface="Arial"/>
              </a:rPr>
              <a:t>The operating system for</a:t>
            </a:r>
          </a:p>
          <a:p>
            <a:pPr algn="l">
              <a:lnSpc>
                <a:spcPct val="102000"/>
              </a:lnSpc>
            </a:pPr>
            <a:r>
              <a:rPr sz="4600" b="1">
                <a:solidFill>
                  <a:srgbClr val="F3F3F6"/>
                </a:solidFill>
                <a:latin typeface="Arial"/>
              </a:rPr>
              <a:t>AI-first customer experience.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526280"/>
            <a:ext cx="98755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600" b="0">
                <a:solidFill>
                  <a:srgbClr val="9C9CAA"/>
                </a:solidFill>
                <a:latin typeface="Arial"/>
              </a:rPr>
              <a:t>Vela OS turns a full enterprise CX offering into one measurable surface - a dual-mode agency command center and customer portal, where every AI engagement is priced, delivered, and proven in ROAI.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5715000"/>
            <a:ext cx="5852160" cy="566928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3333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24128" y="5815584"/>
            <a:ext cx="548640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F3F3F6"/>
                </a:solidFill>
                <a:latin typeface="Arial"/>
              </a:rPr>
              <a:t>ROAI = (Value delivered - AI cost) / AI cost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0" y="5760720"/>
            <a:ext cx="4023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300" b="1">
                <a:solidFill>
                  <a:srgbClr val="34D399"/>
                </a:solidFill>
                <a:latin typeface="Arial"/>
              </a:rPr>
              <a:t>Live, interactive demo</a:t>
            </a:r>
          </a:p>
          <a:p>
            <a:pPr algn="r">
              <a:lnSpc>
                <a:spcPct val="100000"/>
              </a:lnSpc>
            </a:pPr>
            <a:r>
              <a:rPr sz="1100" b="0">
                <a:solidFill>
                  <a:srgbClr val="9C9CAA"/>
                </a:solidFill>
                <a:latin typeface="Arial"/>
              </a:rPr>
              <a:t>agency + customer portal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0C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822960" y="2194560"/>
            <a:ext cx="640080" cy="640080"/>
          </a:xfrm>
          <a:prstGeom prst="round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176272"/>
            <a:ext cx="64008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>
                <a:solidFill>
                  <a:srgbClr val="F3F3F6"/>
                </a:solidFill>
                <a:latin typeface="Arial"/>
              </a:rPr>
              <a:t>V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063240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3F3F6"/>
                </a:solidFill>
                <a:latin typeface="Arial"/>
              </a:rPr>
              <a:t>See it live.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977639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9C9CAA"/>
                </a:solidFill>
                <a:latin typeface="Arial"/>
              </a:rPr>
              <a:t>Interactive demo + customer portal, with live billing data.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4663440"/>
            <a:ext cx="5486400" cy="64008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3333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51560" y="4818888"/>
            <a:ext cx="51206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6B6B77"/>
                </a:solidFill>
                <a:latin typeface="Arial"/>
              </a:rPr>
              <a:t>Demo:  </a:t>
            </a:r>
            <a:r>
              <a:rPr sz="1300" b="1">
                <a:solidFill>
                  <a:srgbClr val="A5B4FC"/>
                </a:solidFill>
                <a:latin typeface="Arial"/>
              </a:rPr>
              <a:t>vela.emergedigital.com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5440680"/>
            <a:ext cx="5486400" cy="64008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3333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5596128"/>
            <a:ext cx="51206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6B6B77"/>
                </a:solidFill>
                <a:latin typeface="Arial"/>
              </a:rPr>
              <a:t>Guide: </a:t>
            </a:r>
            <a:r>
              <a:rPr sz="1300" b="1">
                <a:solidFill>
                  <a:srgbClr val="A5B4FC"/>
                </a:solidFill>
                <a:latin typeface="Arial"/>
              </a:rPr>
              <a:t>vela.emergedigital.com/guide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6419088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6B6B77"/>
                </a:solidFill>
                <a:latin typeface="Arial"/>
              </a:rPr>
              <a:t>Built by Emerge Digital for an AI-native enterprise CX practice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0C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A5B4FC"/>
                </a:solidFill>
                <a:latin typeface="Arial"/>
              </a:rPr>
              <a:t>THE OPPORTUNITY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300" b="1">
                <a:solidFill>
                  <a:srgbClr val="F3F3F6"/>
                </a:solidFill>
                <a:latin typeface="Arial"/>
              </a:rPr>
              <a:t>CX leaders win on growth, not just experience.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600200"/>
            <a:ext cx="104241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400" b="0">
                <a:solidFill>
                  <a:srgbClr val="9C9CAA"/>
                </a:solidFill>
                <a:latin typeface="Arial"/>
              </a:rPr>
              <a:t>Buyers expect AI-grade, cross-channel experiences. The gap is proof - most AI spend can't show what it returned. Vela OS closes that gap.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468880"/>
            <a:ext cx="3383280" cy="182880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2743200"/>
            <a:ext cx="28346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A5B4FC"/>
                </a:solidFill>
                <a:latin typeface="Arial"/>
              </a:rPr>
              <a:t>2-3x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3611880"/>
            <a:ext cx="28346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00" b="0">
                <a:solidFill>
                  <a:srgbClr val="9C9CAA"/>
                </a:solidFill>
                <a:latin typeface="Arial"/>
              </a:rPr>
              <a:t>higher revenue growth for CX leaders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26280" y="2468880"/>
            <a:ext cx="3383280" cy="182880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00600" y="2743200"/>
            <a:ext cx="28346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A5B4FC"/>
                </a:solidFill>
                <a:latin typeface="Arial"/>
              </a:rPr>
              <a:t>~70%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00600" y="3611880"/>
            <a:ext cx="28346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00" b="0">
                <a:solidFill>
                  <a:srgbClr val="9C9CAA"/>
                </a:solidFill>
                <a:latin typeface="Arial"/>
              </a:rPr>
              <a:t>rate experience as important as product or price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0" y="2468880"/>
            <a:ext cx="3383280" cy="182880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503920" y="2743200"/>
            <a:ext cx="28346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A5B4FC"/>
                </a:solidFill>
                <a:latin typeface="Arial"/>
              </a:rPr>
              <a:t>~60%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03920" y="3611880"/>
            <a:ext cx="28346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00" b="0">
                <a:solidFill>
                  <a:srgbClr val="9C9CAA"/>
                </a:solidFill>
                <a:latin typeface="Arial"/>
              </a:rPr>
              <a:t>of interactions span multiple channels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6419088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9C9CAA"/>
                </a:solidFill>
                <a:latin typeface="Arial"/>
              </a:rPr>
              <a:t>Vela OS  </a:t>
            </a:r>
            <a:r>
              <a:rPr sz="900" b="0">
                <a:solidFill>
                  <a:srgbClr val="6B6B77"/>
                </a:solidFill>
                <a:latin typeface="Arial"/>
              </a:rPr>
              <a:t>ROAI Analytics  -  Emerge Digital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0" y="6419088"/>
            <a:ext cx="26791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B77"/>
                </a:solidFill>
                <a:latin typeface="Arial"/>
              </a:rPr>
              <a:t>vela.emergedigital.com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0C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A5B4FC"/>
                </a:solidFill>
                <a:latin typeface="Arial"/>
              </a:rPr>
              <a:t>WHAT IT 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300" b="1">
                <a:solidFill>
                  <a:srgbClr val="F3F3F6"/>
                </a:solidFill>
                <a:latin typeface="Arial"/>
              </a:rPr>
              <a:t>One platform, two modes.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828800"/>
            <a:ext cx="5212080" cy="402336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88720" y="2148840"/>
            <a:ext cx="4572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A5B4FC"/>
                </a:solidFill>
                <a:latin typeface="Arial"/>
              </a:rPr>
              <a:t>AGENCY COMMAND CENTER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2514600"/>
            <a:ext cx="4572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3F3F6"/>
                </a:solidFill>
                <a:latin typeface="Arial"/>
              </a:rPr>
              <a:t>Run the whole portfolio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3200400"/>
            <a:ext cx="457200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400" b="0">
                <a:solidFill>
                  <a:srgbClr val="9C9CAA"/>
                </a:solidFill>
                <a:latin typeface="Arial"/>
              </a:rPr>
              <a:t>-  Portfolio ROAI, revenue and margin</a:t>
            </a:r>
          </a:p>
          <a:p>
            <a:pPr algn="l">
              <a:lnSpc>
                <a:spcPct val="150000"/>
              </a:lnSpc>
            </a:pPr>
            <a:r>
              <a:rPr sz="1400" b="0">
                <a:solidFill>
                  <a:srgbClr val="9C9CAA"/>
                </a:solidFill>
                <a:latin typeface="Arial"/>
              </a:rPr>
              <a:t>-  Client directory with health tiers</a:t>
            </a:r>
          </a:p>
          <a:p>
            <a:pPr algn="l">
              <a:lnSpc>
                <a:spcPct val="150000"/>
              </a:lnSpc>
            </a:pPr>
            <a:r>
              <a:rPr sz="1400" b="0">
                <a:solidFill>
                  <a:srgbClr val="9C9CAA"/>
                </a:solidFill>
                <a:latin typeface="Arial"/>
              </a:rPr>
              <a:t>-  ROAI analytics per $ of AI invested</a:t>
            </a:r>
          </a:p>
          <a:p>
            <a:pPr algn="l">
              <a:lnSpc>
                <a:spcPct val="150000"/>
              </a:lnSpc>
            </a:pPr>
            <a:r>
              <a:rPr sz="1400" b="0">
                <a:solidFill>
                  <a:srgbClr val="9C9CAA"/>
                </a:solidFill>
                <a:latin typeface="Arial"/>
              </a:rPr>
              <a:t>-  Billing + live Metronome usage data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0" y="1828800"/>
            <a:ext cx="5212080" cy="402336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0" y="2148840"/>
            <a:ext cx="4572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34D399"/>
                </a:solidFill>
                <a:latin typeface="Arial"/>
              </a:rPr>
              <a:t>CUSTOMER PORTAL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0" y="2514600"/>
            <a:ext cx="4572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3F3F6"/>
                </a:solidFill>
                <a:latin typeface="Arial"/>
              </a:rPr>
              <a:t>Show the customer their outcomes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0" y="3200400"/>
            <a:ext cx="4572000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400" b="0">
                <a:solidFill>
                  <a:srgbClr val="9C9CAA"/>
                </a:solidFill>
                <a:latin typeface="Arial"/>
              </a:rPr>
              <a:t>-  A personal ROAI Center</a:t>
            </a:r>
          </a:p>
          <a:p>
            <a:pPr algn="l">
              <a:lnSpc>
                <a:spcPct val="150000"/>
              </a:lnSpc>
            </a:pPr>
            <a:r>
              <a:rPr sz="1400" b="0">
                <a:solidFill>
                  <a:srgbClr val="9C9CAA"/>
                </a:solidFill>
                <a:latin typeface="Arial"/>
              </a:rPr>
              <a:t>-  Active projects across six pillars</a:t>
            </a:r>
          </a:p>
          <a:p>
            <a:pPr algn="l">
              <a:lnSpc>
                <a:spcPct val="150000"/>
              </a:lnSpc>
            </a:pPr>
            <a:r>
              <a:rPr sz="1400" b="0">
                <a:solidFill>
                  <a:srgbClr val="9C9CAA"/>
                </a:solidFill>
                <a:latin typeface="Arial"/>
              </a:rPr>
              <a:t>-  AI marketplace to launch agents</a:t>
            </a:r>
          </a:p>
          <a:p>
            <a:pPr algn="l">
              <a:lnSpc>
                <a:spcPct val="150000"/>
              </a:lnSpc>
            </a:pPr>
            <a:r>
              <a:rPr sz="1400" b="0">
                <a:solidFill>
                  <a:srgbClr val="9C9CAA"/>
                </a:solidFill>
                <a:latin typeface="Arial"/>
              </a:rPr>
              <a:t>-  Self-serve billing, usage &amp; top-ups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6419088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9C9CAA"/>
                </a:solidFill>
                <a:latin typeface="Arial"/>
              </a:rPr>
              <a:t>Vela OS  </a:t>
            </a:r>
            <a:r>
              <a:rPr sz="900" b="0">
                <a:solidFill>
                  <a:srgbClr val="6B6B77"/>
                </a:solidFill>
                <a:latin typeface="Arial"/>
              </a:rPr>
              <a:t>ROAI Analytics  -  Emerge Digital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0" y="6419088"/>
            <a:ext cx="26791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B77"/>
                </a:solidFill>
                <a:latin typeface="Arial"/>
              </a:rPr>
              <a:t>vela.emergedigital.com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0C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A5B4FC"/>
                </a:solidFill>
                <a:latin typeface="Arial"/>
              </a:rPr>
              <a:t>THE OFFERING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300" b="1">
                <a:solidFill>
                  <a:srgbClr val="F3F3F6"/>
                </a:solidFill>
                <a:latin typeface="Arial"/>
              </a:rPr>
              <a:t>Six CX pillars, powered by the Vela line.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783080"/>
            <a:ext cx="3383280" cy="114300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" y="1965960"/>
            <a:ext cx="2926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F3F6"/>
                </a:solidFill>
                <a:latin typeface="Arial"/>
              </a:rPr>
              <a:t>Experience Strategy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" y="2350008"/>
            <a:ext cx="2926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0">
                <a:solidFill>
                  <a:srgbClr val="9C9CAA"/>
                </a:solidFill>
                <a:latin typeface="Arial"/>
              </a:rPr>
              <a:t>Maturity assessment, marketecture, journey analysis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26280" y="1783080"/>
            <a:ext cx="3383280" cy="114300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82312" y="1965960"/>
            <a:ext cx="2926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F3F6"/>
                </a:solidFill>
                <a:latin typeface="Arial"/>
              </a:rPr>
              <a:t>Experience Design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82312" y="2350008"/>
            <a:ext cx="2926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0">
                <a:solidFill>
                  <a:srgbClr val="9C9CAA"/>
                </a:solidFill>
                <a:latin typeface="Arial"/>
              </a:rPr>
              <a:t>Research, adaptive UI, design systems, usability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0" y="1783080"/>
            <a:ext cx="3383280" cy="114300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85632" y="1965960"/>
            <a:ext cx="2926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F3F6"/>
                </a:solidFill>
                <a:latin typeface="Arial"/>
              </a:rPr>
              <a:t>Experience Platform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85632" y="2350008"/>
            <a:ext cx="2926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0">
                <a:solidFill>
                  <a:srgbClr val="9C9CAA"/>
                </a:solidFill>
                <a:latin typeface="Arial"/>
              </a:rPr>
              <a:t>DXP build/re-platform, MarTech, DX engineering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960" y="3200400"/>
            <a:ext cx="3383280" cy="114300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78992" y="3383280"/>
            <a:ext cx="2926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F3F6"/>
                </a:solidFill>
                <a:latin typeface="Arial"/>
              </a:rPr>
              <a:t>Commerce Platform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78992" y="3767328"/>
            <a:ext cx="2926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0">
                <a:solidFill>
                  <a:srgbClr val="9C9CAA"/>
                </a:solidFill>
                <a:latin typeface="Arial"/>
              </a:rPr>
              <a:t>Composable commerce, B2B/B2C, accelerators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26280" y="3200400"/>
            <a:ext cx="3383280" cy="114300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82312" y="3383280"/>
            <a:ext cx="2926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F3F6"/>
                </a:solidFill>
                <a:latin typeface="Arial"/>
              </a:rPr>
              <a:t>Experience Insights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82312" y="3767328"/>
            <a:ext cx="2926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0">
                <a:solidFill>
                  <a:srgbClr val="9C9CAA"/>
                </a:solidFill>
                <a:latin typeface="Arial"/>
              </a:rPr>
              <a:t>CDP &amp; Customer 360, analytics portals, AI agents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0" y="3200400"/>
            <a:ext cx="3383280" cy="114300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85632" y="3383280"/>
            <a:ext cx="2926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F3F6"/>
                </a:solidFill>
                <a:latin typeface="Arial"/>
              </a:rPr>
              <a:t>Run &amp; Optimize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85632" y="3767328"/>
            <a:ext cx="2926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0">
                <a:solidFill>
                  <a:srgbClr val="9C9CAA"/>
                </a:solidFill>
                <a:latin typeface="Arial"/>
              </a:rPr>
              <a:t>L1-L3 maintenance, 24x7 monitoring, ops support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617720"/>
            <a:ext cx="104241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A5B4FC"/>
                </a:solidFill>
                <a:latin typeface="Arial"/>
              </a:rPr>
              <a:t>AGENTIC PRODUCTS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493776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9C9CAA"/>
                </a:solidFill>
                <a:latin typeface="Arial"/>
              </a:rPr>
              <a:t>Vela AEO - Answer Engine Optimization        </a:t>
            </a:r>
            <a:r>
              <a:rPr sz="1300" b="0">
                <a:solidFill>
                  <a:srgbClr val="9C9CAA"/>
                </a:solidFill>
                <a:latin typeface="Arial"/>
              </a:rPr>
              <a:t>Vela Assist - Governed Assistant
</a:t>
            </a:r>
            <a:r>
              <a:rPr sz="1300" b="0">
                <a:solidFill>
                  <a:srgbClr val="9C9CAA"/>
                </a:solidFill>
                <a:latin typeface="Arial"/>
              </a:rPr>
              <a:t>Vela Commerce - Feed Validation        </a:t>
            </a:r>
            <a:r>
              <a:rPr sz="1300" b="0">
                <a:solidFill>
                  <a:srgbClr val="9C9CAA"/>
                </a:solidFill>
                <a:latin typeface="Arial"/>
              </a:rPr>
              <a:t>Vela Recs - Recommendation Ranking
</a:t>
            </a:r>
            <a:r>
              <a:rPr sz="1300" b="0">
                <a:solidFill>
                  <a:srgbClr val="9C9CAA"/>
                </a:solidFill>
                <a:latin typeface="Arial"/>
              </a:rPr>
              <a:t>Vela Scan - Agent-Readiness Crawl       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6419088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9C9CAA"/>
                </a:solidFill>
                <a:latin typeface="Arial"/>
              </a:rPr>
              <a:t>Vela OS  </a:t>
            </a:r>
            <a:r>
              <a:rPr sz="900" b="0">
                <a:solidFill>
                  <a:srgbClr val="6B6B77"/>
                </a:solidFill>
                <a:latin typeface="Arial"/>
              </a:rPr>
              <a:t>ROAI Analytics  -  Emerge Digital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0" y="6419088"/>
            <a:ext cx="26791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B77"/>
                </a:solidFill>
                <a:latin typeface="Arial"/>
              </a:rPr>
              <a:t>vela.emergedigital.com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0C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A5B4FC"/>
                </a:solidFill>
                <a:latin typeface="Arial"/>
              </a:rPr>
              <a:t>BUY IT BY THE CALL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300" b="1">
                <a:solidFill>
                  <a:srgbClr val="F3F3F6"/>
                </a:solidFill>
                <a:latin typeface="Arial"/>
              </a:rPr>
              <a:t>Every product, callable per request.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783080"/>
            <a:ext cx="10515600" cy="566928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51560" y="1901952"/>
            <a:ext cx="237744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F3F3F6"/>
                </a:solidFill>
                <a:latin typeface="Arial"/>
              </a:rPr>
              <a:t>Vela AEO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29000" y="1920240"/>
            <a:ext cx="512064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9C9CAA"/>
                </a:solidFill>
                <a:latin typeface="Arial"/>
              </a:rPr>
              <a:t>GenAI-visibility rewrite + llms.txt block + Article/FAQ JSON-LD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0" y="1901952"/>
            <a:ext cx="256032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300" b="1">
                <a:solidFill>
                  <a:srgbClr val="34D399"/>
                </a:solidFill>
                <a:latin typeface="Arial"/>
              </a:rPr>
              <a:t>$0.02 / request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2459736"/>
            <a:ext cx="10515600" cy="566928"/>
          </a:xfrm>
          <a:prstGeom prst="roundRect">
            <a:avLst/>
          </a:prstGeom>
          <a:solidFill>
            <a:srgbClr val="1B1B26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2578608"/>
            <a:ext cx="237744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F3F3F6"/>
                </a:solidFill>
                <a:latin typeface="Arial"/>
              </a:rPr>
              <a:t>Vela Assist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29000" y="2596896"/>
            <a:ext cx="512064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9C9CAA"/>
                </a:solidFill>
                <a:latin typeface="Arial"/>
              </a:rPr>
              <a:t>Governed CX answer with a claims-to-verify list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0" y="2578608"/>
            <a:ext cx="256032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300" b="1">
                <a:solidFill>
                  <a:srgbClr val="34D399"/>
                </a:solidFill>
                <a:latin typeface="Arial"/>
              </a:rPr>
              <a:t>$0.25 / session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3136391"/>
            <a:ext cx="10515600" cy="566928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51560" y="3255263"/>
            <a:ext cx="237744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F3F3F6"/>
                </a:solidFill>
                <a:latin typeface="Arial"/>
              </a:rPr>
              <a:t>Vela Recs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29000" y="3273551"/>
            <a:ext cx="512064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9C9CAA"/>
                </a:solidFill>
                <a:latin typeface="Arial"/>
              </a:rPr>
              <a:t>Top-N by real cosine similarity, model id and scores shown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95360" y="3255263"/>
            <a:ext cx="256032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300" b="1">
                <a:solidFill>
                  <a:srgbClr val="34D399"/>
                </a:solidFill>
                <a:latin typeface="Arial"/>
              </a:rPr>
              <a:t>$0.10 / recommendation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0" y="3813048"/>
            <a:ext cx="10515600" cy="566928"/>
          </a:xfrm>
          <a:prstGeom prst="roundRect">
            <a:avLst/>
          </a:prstGeom>
          <a:solidFill>
            <a:srgbClr val="1B1B26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51560" y="3931920"/>
            <a:ext cx="237744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F3F3F6"/>
                </a:solidFill>
                <a:latin typeface="Arial"/>
              </a:rPr>
              <a:t>Vela Commerce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29000" y="3950208"/>
            <a:ext cx="512064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9C9CAA"/>
                </a:solidFill>
                <a:latin typeface="Arial"/>
              </a:rPr>
              <a:t>Feed item validated to the GTIN check digit, then JSON-LD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95360" y="3931920"/>
            <a:ext cx="256032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300" b="1">
                <a:solidFill>
                  <a:srgbClr val="34D399"/>
                </a:solidFill>
                <a:latin typeface="Arial"/>
              </a:rPr>
              <a:t>$0.03 / API call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2960" y="4489704"/>
            <a:ext cx="10515600" cy="566928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51560" y="4608576"/>
            <a:ext cx="237744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F3F3F6"/>
                </a:solidFill>
                <a:latin typeface="Arial"/>
              </a:rPr>
              <a:t>Vela Scan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29000" y="4626864"/>
            <a:ext cx="512064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9C9CAA"/>
                </a:solidFill>
                <a:latin typeface="Arial"/>
              </a:rPr>
              <a:t>Agent-readiness crawl: crawler rules, llms.txt, x402, MCP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95360" y="4608576"/>
            <a:ext cx="256032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300" b="1">
                <a:solidFill>
                  <a:srgbClr val="34D399"/>
                </a:solidFill>
                <a:latin typeface="Arial"/>
              </a:rPr>
              <a:t>$0.05 / scan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5285232"/>
            <a:ext cx="105156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6B6B77"/>
                </a:solidFill>
                <a:latin typeface="Arial"/>
              </a:rPr>
              <a:t>Settles in XRP or RLUSD over the x402 protocol on the XRP Ledger - usage metered in Metronome - no account, no contract, no sales call. Catalogue at agent-commerce.emergedigital.com/.well-known/x402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6419088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9C9CAA"/>
                </a:solidFill>
                <a:latin typeface="Arial"/>
              </a:rPr>
              <a:t>Vela OS  </a:t>
            </a:r>
            <a:r>
              <a:rPr sz="900" b="0">
                <a:solidFill>
                  <a:srgbClr val="6B6B77"/>
                </a:solidFill>
                <a:latin typeface="Arial"/>
              </a:rPr>
              <a:t>ROAI Analytics  -  Emerge Digital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86800" y="6419088"/>
            <a:ext cx="26791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B77"/>
                </a:solidFill>
                <a:latin typeface="Arial"/>
              </a:rPr>
              <a:t>vela.emergedigital.com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0C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A5B4FC"/>
                </a:solidFill>
                <a:latin typeface="Arial"/>
              </a:rPr>
              <a:t>THE DIFFERENTIATOR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300" b="1">
                <a:solidFill>
                  <a:srgbClr val="F3F3F6"/>
                </a:solidFill>
                <a:latin typeface="Arial"/>
              </a:rPr>
              <a:t>Every engagement, measured in ROAI.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828800"/>
            <a:ext cx="4937760" cy="347472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3000" y="2148840"/>
            <a:ext cx="4297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6B6B77"/>
                </a:solidFill>
                <a:latin typeface="Arial"/>
              </a:rPr>
              <a:t>EXAMPLE CLIENT - BLENDED ROAI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2514600"/>
            <a:ext cx="429768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7000" b="1">
                <a:solidFill>
                  <a:srgbClr val="34D399"/>
                </a:solidFill>
                <a:latin typeface="Arial"/>
              </a:rPr>
              <a:t>5.4x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3840480"/>
            <a:ext cx="42976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>
                <a:solidFill>
                  <a:srgbClr val="9C9CAA"/>
                </a:solidFill>
                <a:latin typeface="Arial"/>
              </a:rPr>
              <a:t>$1 invested  -&gt;  $5.40 of measured value returned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26480" y="2011680"/>
            <a:ext cx="52120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F3F3F6"/>
                </a:solidFill>
                <a:latin typeface="Arial"/>
              </a:rPr>
              <a:t>ROAI = (Value delivered - AI cost) / AI cost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26480" y="2743200"/>
            <a:ext cx="5212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>
                <a:solidFill>
                  <a:srgbClr val="9C9CAA"/>
                </a:solidFill>
                <a:latin typeface="Arial"/>
              </a:rPr>
              <a:t>Value = hours saved + revenue uplift, measured per engagement.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26480" y="3566160"/>
            <a:ext cx="521208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>
                <a:solidFill>
                  <a:srgbClr val="9C9CAA"/>
                </a:solidFill>
                <a:latin typeface="Arial"/>
              </a:rPr>
              <a:t>The practice and the client always see the same source of truth - so renewals and expansion become a data conversation, not a debate.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6419088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9C9CAA"/>
                </a:solidFill>
                <a:latin typeface="Arial"/>
              </a:rPr>
              <a:t>Vela OS  </a:t>
            </a:r>
            <a:r>
              <a:rPr sz="900" b="0">
                <a:solidFill>
                  <a:srgbClr val="6B6B77"/>
                </a:solidFill>
                <a:latin typeface="Arial"/>
              </a:rPr>
              <a:t>ROAI Analytics  -  Emerge Digital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0" y="6419088"/>
            <a:ext cx="26791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B77"/>
                </a:solidFill>
                <a:latin typeface="Arial"/>
              </a:rPr>
              <a:t>vela.emergedigital.com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0C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A5B4FC"/>
                </a:solidFill>
                <a:latin typeface="Arial"/>
              </a:rPr>
              <a:t>NOT A MOCKUP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300" b="1">
                <a:solidFill>
                  <a:srgbClr val="F3F3F6"/>
                </a:solidFill>
                <a:latin typeface="Arial"/>
              </a:rPr>
              <a:t>Live usage-based billing, wired to Metronome.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600200"/>
            <a:ext cx="104241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400" b="0">
                <a:solidFill>
                  <a:srgbClr val="9C9CAA"/>
                </a:solidFill>
                <a:latin typeface="Arial"/>
              </a:rPr>
              <a:t>The Billing -&gt; Live panel reads a real Metronome account through a secure, read-only proxy - the API key never reaches the browser.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468880"/>
            <a:ext cx="5212080" cy="320040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88720" y="2743200"/>
            <a:ext cx="4572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A5B4FC"/>
                </a:solidFill>
                <a:latin typeface="Arial"/>
              </a:rPr>
              <a:t>WHAT'S LIVE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3154680"/>
            <a:ext cx="457200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300" b="0">
                <a:solidFill>
                  <a:srgbClr val="9C9CAA"/>
                </a:solidFill>
                <a:latin typeface="Arial"/>
              </a:rPr>
              <a:t>-  7 customers: prepaid-commit + hybrid models</a:t>
            </a:r>
          </a:p>
          <a:p>
            <a:pPr algn="l">
              <a:lnSpc>
                <a:spcPct val="150000"/>
              </a:lnSpc>
            </a:pPr>
            <a:r>
              <a:rPr sz="1300" b="0">
                <a:solidFill>
                  <a:srgbClr val="9C9CAA"/>
                </a:solidFill>
                <a:latin typeface="Arial"/>
              </a:rPr>
              <a:t>-  Finalized + draft invoices, 6 months history</a:t>
            </a:r>
          </a:p>
          <a:p>
            <a:pPr algn="l">
              <a:lnSpc>
                <a:spcPct val="150000"/>
              </a:lnSpc>
            </a:pPr>
            <a:r>
              <a:rPr sz="1300" b="0">
                <a:solidFill>
                  <a:srgbClr val="9C9CAA"/>
                </a:solidFill>
                <a:latin typeface="Arial"/>
              </a:rPr>
              <a:t>-  Commit/credit balances drawing down on usage</a:t>
            </a:r>
          </a:p>
          <a:p>
            <a:pPr algn="l">
              <a:lnSpc>
                <a:spcPct val="150000"/>
              </a:lnSpc>
            </a:pPr>
            <a:r>
              <a:rPr sz="1300" b="0">
                <a:solidFill>
                  <a:srgbClr val="9C9CAA"/>
                </a:solidFill>
                <a:latin typeface="Arial"/>
              </a:rPr>
              <a:t>-  Full catalog: metrics, products, rate cards, packages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0" y="2468880"/>
            <a:ext cx="5212080" cy="320040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0" y="2743200"/>
            <a:ext cx="4572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34D399"/>
                </a:solidFill>
                <a:latin typeface="Arial"/>
              </a:rPr>
              <a:t>WHY IT MATTERS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0" y="3154680"/>
            <a:ext cx="457200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300" b="0">
                <a:solidFill>
                  <a:srgbClr val="9C9CAA"/>
                </a:solidFill>
                <a:latin typeface="Arial"/>
              </a:rPr>
              <a:t>-  Usage-based pricing + committed-spend drawdown</a:t>
            </a:r>
          </a:p>
          <a:p>
            <a:pPr algn="l">
              <a:lnSpc>
                <a:spcPct val="150000"/>
              </a:lnSpc>
            </a:pPr>
            <a:r>
              <a:rPr sz="1300" b="0">
                <a:solidFill>
                  <a:srgbClr val="9C9CAA"/>
                </a:solidFill>
                <a:latin typeface="Arial"/>
              </a:rPr>
              <a:t>-  Government Net-60 / PO and self-serve top-ups</a:t>
            </a:r>
          </a:p>
          <a:p>
            <a:pPr algn="l">
              <a:lnSpc>
                <a:spcPct val="150000"/>
              </a:lnSpc>
            </a:pPr>
            <a:r>
              <a:rPr sz="1300" b="0">
                <a:solidFill>
                  <a:srgbClr val="9C9CAA"/>
                </a:solidFill>
                <a:latin typeface="Arial"/>
              </a:rPr>
              <a:t>-  Runs on production billing infrastructure</a:t>
            </a:r>
          </a:p>
          <a:p>
            <a:pPr algn="l">
              <a:lnSpc>
                <a:spcPct val="150000"/>
              </a:lnSpc>
            </a:pPr>
            <a:r>
              <a:rPr sz="1300" b="0">
                <a:solidFill>
                  <a:srgbClr val="9C9CAA"/>
                </a:solidFill>
                <a:latin typeface="Arial"/>
              </a:rPr>
              <a:t>-  The same proxy pattern drops into a real deployment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6419088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9C9CAA"/>
                </a:solidFill>
                <a:latin typeface="Arial"/>
              </a:rPr>
              <a:t>Vela OS  </a:t>
            </a:r>
            <a:r>
              <a:rPr sz="900" b="0">
                <a:solidFill>
                  <a:srgbClr val="6B6B77"/>
                </a:solidFill>
                <a:latin typeface="Arial"/>
              </a:rPr>
              <a:t>ROAI Analytics  -  Emerge Digital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0" y="6419088"/>
            <a:ext cx="26791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B77"/>
                </a:solidFill>
                <a:latin typeface="Arial"/>
              </a:rPr>
              <a:t>vela.emergedigital.com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0C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A5B4FC"/>
                </a:solidFill>
                <a:latin typeface="Arial"/>
              </a:rPr>
              <a:t>PROOF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300" b="1">
                <a:solidFill>
                  <a:srgbClr val="F3F3F6"/>
                </a:solidFill>
                <a:latin typeface="Arial"/>
              </a:rPr>
              <a:t>Real FPT outcomes behind the demo.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737360"/>
            <a:ext cx="5212080" cy="137160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15568" y="1883664"/>
            <a:ext cx="4663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A5B4FC"/>
                </a:solidFill>
                <a:latin typeface="Arial"/>
              </a:rPr>
              <a:t>Answer Engine Optimization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568" y="2139696"/>
            <a:ext cx="4663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F3F3F6"/>
                </a:solidFill>
                <a:latin typeface="Arial"/>
              </a:rPr>
              <a:t>+200% click-through rate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" y="2487168"/>
            <a:ext cx="4663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6B6B77"/>
                </a:solidFill>
                <a:latin typeface="Arial"/>
              </a:rPr>
              <a:t>Global technology leader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" y="2724912"/>
            <a:ext cx="46634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9C9CAA"/>
                </a:solidFill>
                <a:latin typeface="Arial"/>
              </a:rPr>
              <a:t>Site ranking #6 (+18) - CTR 3.2% - featured snippets 30%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0" y="1737360"/>
            <a:ext cx="5212080" cy="137160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93408" y="1883664"/>
            <a:ext cx="4663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A5B4FC"/>
                </a:solidFill>
                <a:latin typeface="Arial"/>
              </a:rPr>
              <a:t>Answer Engine Optimization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93408" y="2139696"/>
            <a:ext cx="4663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F3F3F6"/>
                </a:solidFill>
                <a:latin typeface="Arial"/>
              </a:rPr>
              <a:t>Cited across 120+ markets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93408" y="2487168"/>
            <a:ext cx="4663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6B6B77"/>
                </a:solidFill>
                <a:latin typeface="Arial"/>
              </a:rPr>
              <a:t>Global health F&amp;B leader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93408" y="2724912"/>
            <a:ext cx="46634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9C9CAA"/>
                </a:solidFill>
                <a:latin typeface="Arial"/>
              </a:rPr>
              <a:t>120+ markets - consistent AI answer boxes - acquisition cost down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" y="3383280"/>
            <a:ext cx="5212080" cy="137160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115568" y="3529584"/>
            <a:ext cx="4663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A5B4FC"/>
                </a:solidFill>
                <a:latin typeface="Arial"/>
              </a:rPr>
              <a:t>Commerce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5568" y="3785616"/>
            <a:ext cx="4663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F3F3F6"/>
                </a:solidFill>
                <a:latin typeface="Arial"/>
              </a:rPr>
              <a:t>MVP in 2 months, not 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5568" y="4133088"/>
            <a:ext cx="4663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6B6B77"/>
                </a:solidFill>
                <a:latin typeface="Arial"/>
              </a:rPr>
              <a:t>KSA megaproject (PIF)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15568" y="4370832"/>
            <a:ext cx="46634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9C9CAA"/>
                </a:solidFill>
                <a:latin typeface="Arial"/>
              </a:rPr>
              <a:t>Time to MVP 2 mo (vs 10) - build time -55% - requirements -40%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00800" y="3383280"/>
            <a:ext cx="5212080" cy="1371600"/>
          </a:xfrm>
          <a:prstGeom prst="roundRect">
            <a:avLst/>
          </a:prstGeom>
          <a:solidFill>
            <a:srgbClr val="15151E"/>
          </a:solidFill>
          <a:ln w="12700">
            <a:solidFill>
              <a:srgbClr val="2A2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693408" y="3529584"/>
            <a:ext cx="4663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A5B4FC"/>
                </a:solidFill>
                <a:latin typeface="Arial"/>
              </a:rPr>
              <a:t>Data &amp; AI CoE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93408" y="3785616"/>
            <a:ext cx="4663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F3F3F6"/>
                </a:solidFill>
                <a:latin typeface="Arial"/>
              </a:rPr>
              <a:t>Campaign cycles: weeks to minutes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93408" y="4133088"/>
            <a:ext cx="4663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6B6B77"/>
                </a:solidFill>
                <a:latin typeface="Arial"/>
              </a:rPr>
              <a:t>FPT x Salesforce ASEAN CoE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93408" y="4370832"/>
            <a:ext cx="46634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9C9CAA"/>
                </a:solidFill>
                <a:latin typeface="Arial"/>
              </a:rPr>
              <a:t>First in ASEAN - weeks to minutes - ~100 Agentforce certs by 2026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4983480"/>
            <a:ext cx="104241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100" b="1">
                <a:solidFill>
                  <a:srgbClr val="A5B4FC"/>
                </a:solidFill>
                <a:latin typeface="Arial"/>
              </a:rPr>
              <a:t>FPT PARTNERS:  </a:t>
            </a:r>
            <a:r>
              <a:rPr sz="1100" b="0">
                <a:solidFill>
                  <a:srgbClr val="9C9CAA"/>
                </a:solidFill>
                <a:latin typeface="Arial"/>
              </a:rPr>
              <a:t>Adobe (Specialized)  Sitecore (Platinum APAC)  Salesforce (First ASEAN Data &amp; AI CoE)  Liferay (Global Platinum)  Shopify (Plus)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44068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F3F3F6"/>
                </a:solidFill>
                <a:latin typeface="Arial"/>
              </a:rPr>
              <a:t>1,000+ certified engineers      1,500+ platform certifications</a:t>
            </a:r>
            <a:r>
              <a:rPr sz="1000" b="0">
                <a:solidFill>
                  <a:srgbClr val="6B6B77"/>
                </a:solidFill>
                <a:latin typeface="Arial"/>
              </a:rPr>
              <a:t>      FPT Corporation's public figures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6419088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9C9CAA"/>
                </a:solidFill>
                <a:latin typeface="Arial"/>
              </a:rPr>
              <a:t>Vela OS  </a:t>
            </a:r>
            <a:r>
              <a:rPr sz="900" b="0">
                <a:solidFill>
                  <a:srgbClr val="6B6B77"/>
                </a:solidFill>
                <a:latin typeface="Arial"/>
              </a:rPr>
              <a:t>ROAI Analytics  -  Emerge Digital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86800" y="6419088"/>
            <a:ext cx="26791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B77"/>
                </a:solidFill>
                <a:latin typeface="Arial"/>
              </a:rPr>
              <a:t>vela.emergedigital.com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0C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66928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A5B4FC"/>
                </a:solidFill>
                <a:latin typeface="Arial"/>
              </a:rPr>
              <a:t>RUN THE DEMO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300" b="1">
                <a:solidFill>
                  <a:srgbClr val="F3F3F6"/>
                </a:solidFill>
                <a:latin typeface="Arial"/>
              </a:rPr>
              <a:t>A 7-step walkthrough (~6-8 min).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5440680"/>
            <a:ext cx="1051560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6B6B77"/>
                </a:solidFill>
                <a:latin typeface="Arial"/>
              </a:rPr>
              <a:t>Six films on the guide: a 53-second tour of the whole line, plus one short per product (0:40-0:53). Every figure on screen is read from a live API response - nothing is illustrative.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783080"/>
            <a:ext cx="502920" cy="502920"/>
          </a:xfrm>
          <a:prstGeom prst="round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764792"/>
            <a:ext cx="5029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3F3F6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08760" y="1764792"/>
            <a:ext cx="4663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F3F6"/>
                </a:solidFill>
                <a:latin typeface="Arial"/>
              </a:rPr>
              <a:t>Agency overview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2093976"/>
            <a:ext cx="4663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9C9CAA"/>
                </a:solidFill>
                <a:latin typeface="Arial"/>
              </a:rPr>
              <a:t>Blended ROAI, revenue and margin across all clients.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0" y="1783080"/>
            <a:ext cx="502920" cy="502920"/>
          </a:xfrm>
          <a:prstGeom prst="round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0" y="1764792"/>
            <a:ext cx="5029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3F3F6"/>
                </a:solidFill>
                <a:latin typeface="Arial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86600" y="1764792"/>
            <a:ext cx="4663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F3F6"/>
                </a:solidFill>
                <a:latin typeface="Arial"/>
              </a:rPr>
              <a:t>ROAI analytics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86600" y="2093976"/>
            <a:ext cx="4663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9C9CAA"/>
                </a:solidFill>
                <a:latin typeface="Arial"/>
              </a:rPr>
              <a:t>The formula, the trend, the per-pillar breakdown.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960" y="2715768"/>
            <a:ext cx="502920" cy="502920"/>
          </a:xfrm>
          <a:prstGeom prst="round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2697479"/>
            <a:ext cx="5029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3F3F6"/>
                </a:solidFill>
                <a:latin typeface="Arial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08760" y="2697479"/>
            <a:ext cx="4663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F3F6"/>
                </a:solidFill>
                <a:latin typeface="Arial"/>
              </a:rPr>
              <a:t>Client deep dive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08760" y="3026663"/>
            <a:ext cx="4663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9C9CAA"/>
                </a:solidFill>
                <a:latin typeface="Arial"/>
              </a:rPr>
              <a:t>Drill into one account + its real case result.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0" y="2715768"/>
            <a:ext cx="502920" cy="502920"/>
          </a:xfrm>
          <a:prstGeom prst="round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0" y="2697479"/>
            <a:ext cx="5029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3F3F6"/>
                </a:solidFill>
                <a:latin typeface="Arial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86600" y="2697479"/>
            <a:ext cx="4663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F3F6"/>
                </a:solidFill>
                <a:latin typeface="Arial"/>
              </a:rPr>
              <a:t>Billing -&gt; Live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86600" y="3026663"/>
            <a:ext cx="4663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9C9CAA"/>
                </a:solidFill>
                <a:latin typeface="Arial"/>
              </a:rPr>
              <a:t>Real Metronome invoices and commit drawdown.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22960" y="3648456"/>
            <a:ext cx="502920" cy="502920"/>
          </a:xfrm>
          <a:prstGeom prst="round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3630168"/>
            <a:ext cx="5029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3F3F6"/>
                </a:solidFill>
                <a:latin typeface="Arial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08760" y="3630168"/>
            <a:ext cx="4663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F3F6"/>
                </a:solidFill>
                <a:latin typeface="Arial"/>
              </a:rPr>
              <a:t>Customer portal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08760" y="3959352"/>
            <a:ext cx="4663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9C9CAA"/>
                </a:solidFill>
                <a:latin typeface="Arial"/>
              </a:rPr>
              <a:t>The same engagement, the client's own view.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0" y="3648456"/>
            <a:ext cx="502920" cy="502920"/>
          </a:xfrm>
          <a:prstGeom prst="round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3630168"/>
            <a:ext cx="5029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3F3F6"/>
                </a:solidFill>
                <a:latin typeface="Arial"/>
              </a:rPr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86600" y="3630168"/>
            <a:ext cx="4663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F3F6"/>
                </a:solidFill>
                <a:latin typeface="Arial"/>
              </a:rPr>
              <a:t>AI marketplace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86600" y="3959352"/>
            <a:ext cx="4663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9C9CAA"/>
                </a:solidFill>
                <a:latin typeface="Arial"/>
              </a:rPr>
              <a:t>Launch a new Vela agent in a click.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22960" y="4581144"/>
            <a:ext cx="502920" cy="502920"/>
          </a:xfrm>
          <a:prstGeom prst="round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2960" y="4562856"/>
            <a:ext cx="5029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3F3F6"/>
                </a:solidFill>
                <a:latin typeface="Arial"/>
              </a:rPr>
              <a:t>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08760" y="4562856"/>
            <a:ext cx="4663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F3F3F6"/>
                </a:solidFill>
                <a:latin typeface="Arial"/>
              </a:rPr>
              <a:t>Customer billing &amp; usage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508760" y="4892040"/>
            <a:ext cx="4663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9C9CAA"/>
                </a:solidFill>
                <a:latin typeface="Arial"/>
              </a:rPr>
              <a:t>Credits, usage drawdown and top-up.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960" y="594360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9C9CAA"/>
                </a:solidFill>
                <a:latin typeface="Arial"/>
              </a:rPr>
              <a:t>Step-by-step with deep links + talk track:  </a:t>
            </a:r>
            <a:r>
              <a:rPr sz="1200" b="1">
                <a:solidFill>
                  <a:srgbClr val="A5B4FC"/>
                </a:solidFill>
                <a:latin typeface="Arial"/>
              </a:rPr>
              <a:t>https://vela.emergedigital.com/guide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2960" y="6419088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9C9CAA"/>
                </a:solidFill>
                <a:latin typeface="Arial"/>
              </a:rPr>
              <a:t>Vela OS  </a:t>
            </a:r>
            <a:r>
              <a:rPr sz="900" b="0">
                <a:solidFill>
                  <a:srgbClr val="6B6B77"/>
                </a:solidFill>
                <a:latin typeface="Arial"/>
              </a:rPr>
              <a:t>ROAI Analytics  -  Emerge Digital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686800" y="6419088"/>
            <a:ext cx="26791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B77"/>
                </a:solidFill>
                <a:latin typeface="Arial"/>
              </a:rPr>
              <a:t>vela.emergedigital.com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